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61" r:id="rId2"/>
    <p:sldId id="262" r:id="rId3"/>
    <p:sldId id="257" r:id="rId4"/>
    <p:sldId id="259" r:id="rId5"/>
    <p:sldId id="263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41" autoAdjust="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09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158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496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96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9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40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1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05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08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94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507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699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974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475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086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92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D2F9C-2C5C-43C6-8B6C-6D802D37D0FA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435609D-18B7-4949-BC56-F968CB259B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14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8668" y="1557867"/>
            <a:ext cx="4121856" cy="1368777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ФинЛандия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8001" y="3702756"/>
            <a:ext cx="4007556" cy="1535289"/>
          </a:xfrm>
        </p:spPr>
        <p:txBody>
          <a:bodyPr>
            <a:normAutofit fontScale="92500" lnSpcReduction="20000"/>
          </a:bodyPr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АНО «Культурное пространство детства» (при финансовой поддержке Правительства Магаданской области)</a:t>
            </a:r>
          </a:p>
          <a:p>
            <a:r>
              <a:rPr lang="ru-RU" sz="1600" b="1" dirty="0" smtClean="0">
                <a:solidFill>
                  <a:schemeClr val="tx1"/>
                </a:solidFill>
              </a:rPr>
              <a:t>Руководитель проекта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err="1" smtClean="0">
                <a:solidFill>
                  <a:schemeClr val="tx1"/>
                </a:solidFill>
              </a:rPr>
              <a:t>Холостякова</a:t>
            </a: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Н</a:t>
            </a:r>
            <a:r>
              <a:rPr lang="ru-RU" sz="1600" b="1" dirty="0" smtClean="0">
                <a:solidFill>
                  <a:schemeClr val="tx1"/>
                </a:solidFill>
              </a:rPr>
              <a:t>аталья Николаевна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Магадан, 2021г.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76" y="1354665"/>
            <a:ext cx="4621391" cy="446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1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184" y="327547"/>
            <a:ext cx="9601196" cy="600502"/>
          </a:xfrm>
        </p:spPr>
        <p:txBody>
          <a:bodyPr>
            <a:normAutofit/>
          </a:bodyPr>
          <a:lstStyle/>
          <a:p>
            <a:r>
              <a:rPr lang="ru-RU" sz="3200" b="1" u="sng" dirty="0" smtClean="0"/>
              <a:t>Социальная значимость </a:t>
            </a:r>
            <a:r>
              <a:rPr lang="ru-RU" sz="3200" b="1" u="sng" dirty="0"/>
              <a:t>проекта</a:t>
            </a:r>
            <a:endParaRPr lang="ru-RU" sz="30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928049"/>
            <a:ext cx="9601196" cy="49478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           В </a:t>
            </a:r>
            <a:r>
              <a:rPr lang="ru-RU" sz="1600" dirty="0">
                <a:solidFill>
                  <a:schemeClr val="tx1"/>
                </a:solidFill>
              </a:rPr>
              <a:t>жизни </a:t>
            </a:r>
            <a:r>
              <a:rPr lang="ru-RU" sz="1600" dirty="0" smtClean="0">
                <a:solidFill>
                  <a:schemeClr val="tx1"/>
                </a:solidFill>
              </a:rPr>
              <a:t>ребёнок встречается с </a:t>
            </a:r>
            <a:r>
              <a:rPr lang="ru-RU" sz="1600" dirty="0">
                <a:solidFill>
                  <a:schemeClr val="tx1"/>
                </a:solidFill>
              </a:rPr>
              <a:t>экономикой, с понятиями «моё», «твоё», «деньги», «цена», «банковская карта», «магазин», «дорого» и т.п. </a:t>
            </a:r>
            <a:r>
              <a:rPr lang="ru-RU" sz="1600" b="1" dirty="0">
                <a:solidFill>
                  <a:schemeClr val="tx1"/>
                </a:solidFill>
              </a:rPr>
              <a:t>Ребёнок просто включён в систему финансовых отношений</a:t>
            </a:r>
            <a:r>
              <a:rPr lang="ru-RU" sz="1600" dirty="0" smtClean="0">
                <a:solidFill>
                  <a:schemeClr val="tx1"/>
                </a:solidFill>
              </a:rPr>
              <a:t>, наблюдает </a:t>
            </a:r>
            <a:r>
              <a:rPr lang="ru-RU" sz="1600" dirty="0">
                <a:solidFill>
                  <a:schemeClr val="tx1"/>
                </a:solidFill>
              </a:rPr>
              <a:t>за родителями, но </a:t>
            </a:r>
            <a:r>
              <a:rPr lang="ru-RU" sz="1600" b="1" dirty="0">
                <a:solidFill>
                  <a:schemeClr val="tx1"/>
                </a:solidFill>
              </a:rPr>
              <a:t>специально его этому никто не учит</a:t>
            </a:r>
            <a:r>
              <a:rPr lang="ru-RU" sz="1600" dirty="0">
                <a:solidFill>
                  <a:schemeClr val="tx1"/>
                </a:solidFill>
              </a:rPr>
              <a:t>. Обучение экономической культуре не сводится к тому, чтобы учить зарабатывать </a:t>
            </a:r>
            <a:r>
              <a:rPr lang="ru-RU" sz="1600" dirty="0" smtClean="0">
                <a:solidFill>
                  <a:schemeClr val="tx1"/>
                </a:solidFill>
              </a:rPr>
              <a:t>деньги, это</a:t>
            </a:r>
            <a:r>
              <a:rPr lang="en-US" sz="1600" dirty="0" smtClean="0">
                <a:solidFill>
                  <a:schemeClr val="tx1"/>
                </a:solidFill>
              </a:rPr>
              <a:t>:</a:t>
            </a:r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1600" dirty="0">
                <a:solidFill>
                  <a:schemeClr val="tx1"/>
                </a:solidFill>
              </a:rPr>
              <a:t>нравственных понятий: честность, </a:t>
            </a:r>
            <a:r>
              <a:rPr lang="ru-RU" sz="1600" dirty="0" smtClean="0">
                <a:solidFill>
                  <a:schemeClr val="tx1"/>
                </a:solidFill>
              </a:rPr>
              <a:t>обязательность и т.п.,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умение </a:t>
            </a:r>
            <a:r>
              <a:rPr lang="ru-RU" sz="1600" dirty="0">
                <a:solidFill>
                  <a:schemeClr val="tx1"/>
                </a:solidFill>
              </a:rPr>
              <a:t>подчинять свои желания возможностям, </a:t>
            </a:r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законопослушность</a:t>
            </a:r>
            <a:r>
              <a:rPr lang="ru-RU" sz="1600" dirty="0">
                <a:solidFill>
                  <a:schemeClr val="tx1"/>
                </a:solidFill>
              </a:rPr>
              <a:t>, </a:t>
            </a:r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взаимопомощь </a:t>
            </a:r>
            <a:r>
              <a:rPr lang="ru-RU" sz="1600" dirty="0">
                <a:solidFill>
                  <a:schemeClr val="tx1"/>
                </a:solidFill>
              </a:rPr>
              <a:t>и пр. </a:t>
            </a:r>
            <a:endParaRPr lang="ru-RU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Если </a:t>
            </a:r>
            <a:r>
              <a:rPr lang="ru-RU" sz="1600" dirty="0">
                <a:solidFill>
                  <a:schemeClr val="tx1"/>
                </a:solidFill>
              </a:rPr>
              <a:t>у ребёнка формируется ошибочное представление о деньгах, </a:t>
            </a:r>
            <a:r>
              <a:rPr lang="ru-RU" sz="1600" dirty="0" smtClean="0">
                <a:solidFill>
                  <a:schemeClr val="tx1"/>
                </a:solidFill>
              </a:rPr>
              <a:t>то в </a:t>
            </a:r>
            <a:r>
              <a:rPr lang="ru-RU" sz="1600" dirty="0">
                <a:solidFill>
                  <a:schemeClr val="tx1"/>
                </a:solidFill>
              </a:rPr>
              <a:t>дальнейшем это может негативно сказаться на его взрослой </a:t>
            </a:r>
            <a:r>
              <a:rPr lang="ru-RU" sz="1600" dirty="0" smtClean="0">
                <a:solidFill>
                  <a:schemeClr val="tx1"/>
                </a:solidFill>
              </a:rPr>
              <a:t>жизни (уловки мошенников, необдуманные кредиты и т.п.). 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endParaRPr lang="ru-RU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Устный опрос сотрудников ОГБУК </a:t>
            </a:r>
            <a:r>
              <a:rPr lang="ru-RU" sz="1600" dirty="0">
                <a:solidFill>
                  <a:schemeClr val="tx1"/>
                </a:solidFill>
              </a:rPr>
              <a:t>«Магаданская областная детская библиотека»</a:t>
            </a:r>
            <a:r>
              <a:rPr lang="ru-RU" sz="1600" dirty="0" smtClean="0">
                <a:solidFill>
                  <a:schemeClr val="tx1"/>
                </a:solidFill>
              </a:rPr>
              <a:t>, </a:t>
            </a:r>
            <a:r>
              <a:rPr lang="ru-RU" sz="1600" dirty="0">
                <a:solidFill>
                  <a:schemeClr val="tx1"/>
                </a:solidFill>
              </a:rPr>
              <a:t>обслуживающих детей младшего школьного возраста, </a:t>
            </a:r>
            <a:r>
              <a:rPr lang="ru-RU" sz="1600" dirty="0" smtClean="0">
                <a:solidFill>
                  <a:schemeClr val="tx1"/>
                </a:solidFill>
              </a:rPr>
              <a:t>самих читателей показал, что такие занятия </a:t>
            </a:r>
            <a:r>
              <a:rPr lang="ru-RU" sz="1600" dirty="0">
                <a:solidFill>
                  <a:schemeClr val="tx1"/>
                </a:solidFill>
              </a:rPr>
              <a:t>не проводятся, при этом родители говорят</a:t>
            </a:r>
            <a:r>
              <a:rPr lang="ru-RU" sz="1600" dirty="0" smtClean="0">
                <a:solidFill>
                  <a:schemeClr val="tx1"/>
                </a:solidFill>
              </a:rPr>
              <a:t>, что </a:t>
            </a:r>
            <a:r>
              <a:rPr lang="ru-RU" sz="1600" dirty="0">
                <a:solidFill>
                  <a:schemeClr val="tx1"/>
                </a:solidFill>
              </a:rPr>
              <a:t>они очень нужны. Определённым спросом в библиотеке пользуются книги финансовой направленности, что позволяет сделать вывод о наличии интереса к этой проблеме</a:t>
            </a:r>
            <a:r>
              <a:rPr lang="ru-RU" sz="1600" dirty="0" smtClean="0">
                <a:solidFill>
                  <a:schemeClr val="tx1"/>
                </a:solidFill>
              </a:rPr>
              <a:t>. Библиотека выступает в качестве партнёра в проекте. </a:t>
            </a:r>
          </a:p>
        </p:txBody>
      </p:sp>
    </p:spTree>
    <p:extLst>
      <p:ext uri="{BB962C8B-B14F-4D97-AF65-F5344CB8AC3E}">
        <p14:creationId xmlns:p14="http://schemas.microsoft.com/office/powerpoint/2010/main" val="352774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668740"/>
            <a:ext cx="9601196" cy="618926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>
                <a:solidFill>
                  <a:schemeClr val="accent2"/>
                </a:solidFill>
              </a:rPr>
              <a:t>Приоритетное </a:t>
            </a:r>
            <a:r>
              <a:rPr lang="ru-RU" sz="2900" b="1" dirty="0" err="1">
                <a:solidFill>
                  <a:schemeClr val="accent2"/>
                </a:solidFill>
              </a:rPr>
              <a:t>грантовое</a:t>
            </a:r>
            <a:r>
              <a:rPr lang="ru-RU" sz="2900" b="1" dirty="0">
                <a:solidFill>
                  <a:schemeClr val="accent2"/>
                </a:solidFill>
              </a:rPr>
              <a:t> направление, которому преимущественно </a:t>
            </a:r>
            <a:endParaRPr lang="ru-RU" sz="2900" b="1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accent2"/>
                </a:solidFill>
              </a:rPr>
              <a:t>соответствует </a:t>
            </a:r>
            <a:r>
              <a:rPr lang="ru-RU" sz="2900" b="1" dirty="0">
                <a:solidFill>
                  <a:schemeClr val="accent2"/>
                </a:solidFill>
              </a:rPr>
              <a:t>планируемая деятельность по </a:t>
            </a:r>
            <a:r>
              <a:rPr lang="ru-RU" sz="2900" b="1" dirty="0" smtClean="0">
                <a:solidFill>
                  <a:schemeClr val="accent2"/>
                </a:solidFill>
              </a:rPr>
              <a:t>проекту</a:t>
            </a:r>
            <a:r>
              <a:rPr lang="en-US" sz="2900" b="1" dirty="0" smtClean="0">
                <a:solidFill>
                  <a:schemeClr val="accent2"/>
                </a:solidFill>
              </a:rPr>
              <a:t>:</a:t>
            </a:r>
            <a:r>
              <a:rPr lang="ru-RU" sz="2900" b="1" dirty="0" smtClean="0">
                <a:solidFill>
                  <a:schemeClr val="accent2"/>
                </a:solidFill>
              </a:rPr>
              <a:t/>
            </a:r>
            <a:br>
              <a:rPr lang="ru-RU" sz="2900" b="1" dirty="0" smtClean="0">
                <a:solidFill>
                  <a:schemeClr val="accent2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н</a:t>
            </a:r>
            <a:r>
              <a:rPr lang="ru-RU" sz="2900" dirty="0" smtClean="0">
                <a:solidFill>
                  <a:schemeClr val="tx1"/>
                </a:solidFill>
              </a:rPr>
              <a:t>аука, образование и просвещение</a:t>
            </a:r>
            <a:br>
              <a:rPr lang="ru-RU" sz="2900" dirty="0" smtClean="0">
                <a:solidFill>
                  <a:schemeClr val="tx1"/>
                </a:solidFill>
              </a:rPr>
            </a:br>
            <a:endParaRPr lang="ru-RU" sz="29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900" b="1" dirty="0">
                <a:solidFill>
                  <a:schemeClr val="accent2"/>
                </a:solidFill>
              </a:rPr>
              <a:t>Цели </a:t>
            </a:r>
            <a:r>
              <a:rPr lang="ru-RU" sz="2900" b="1" dirty="0">
                <a:solidFill>
                  <a:schemeClr val="accent2"/>
                </a:solidFill>
              </a:rPr>
              <a:t>проекта</a:t>
            </a:r>
            <a:r>
              <a:rPr lang="en-US" sz="2900" b="1" dirty="0">
                <a:solidFill>
                  <a:schemeClr val="accent2"/>
                </a:solidFill>
              </a:rPr>
              <a:t>:</a:t>
            </a:r>
            <a:r>
              <a:rPr lang="ru-RU" sz="2900" b="1" dirty="0">
                <a:solidFill>
                  <a:schemeClr val="accent2"/>
                </a:solidFill>
              </a:rPr>
              <a:t/>
            </a:r>
            <a:br>
              <a:rPr lang="ru-RU" sz="2900" b="1" dirty="0">
                <a:solidFill>
                  <a:schemeClr val="accent2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с</a:t>
            </a:r>
            <a:r>
              <a:rPr lang="ru-RU" sz="2900" dirty="0" smtClean="0">
                <a:solidFill>
                  <a:schemeClr val="tx1"/>
                </a:solidFill>
              </a:rPr>
              <a:t>оздание </a:t>
            </a:r>
            <a:r>
              <a:rPr lang="ru-RU" sz="2900" dirty="0">
                <a:solidFill>
                  <a:schemeClr val="tx1"/>
                </a:solidFill>
              </a:rPr>
              <a:t>условий для расширения представлений детей младшего школьного возраста </a:t>
            </a:r>
            <a:r>
              <a:rPr lang="ru-RU" sz="2900" dirty="0" err="1">
                <a:solidFill>
                  <a:schemeClr val="tx1"/>
                </a:solidFill>
              </a:rPr>
              <a:t>г.Магадана</a:t>
            </a:r>
            <a:r>
              <a:rPr lang="ru-RU" sz="2900" dirty="0">
                <a:solidFill>
                  <a:schemeClr val="tx1"/>
                </a:solidFill>
              </a:rPr>
              <a:t> об экономических понятиях; получение практических навыков совершения покупки в магазине</a:t>
            </a:r>
            <a:r>
              <a:rPr lang="ru-RU" sz="2900" dirty="0" smtClean="0">
                <a:solidFill>
                  <a:schemeClr val="tx1"/>
                </a:solidFill>
              </a:rPr>
              <a:t>, работы </a:t>
            </a:r>
            <a:r>
              <a:rPr lang="ru-RU" sz="2900" dirty="0">
                <a:solidFill>
                  <a:schemeClr val="tx1"/>
                </a:solidFill>
              </a:rPr>
              <a:t>в мобильном приложении по финансовой грамотности</a:t>
            </a:r>
            <a:r>
              <a:rPr lang="ru-RU" sz="2900" dirty="0">
                <a:solidFill>
                  <a:schemeClr val="tx1"/>
                </a:solidFill>
              </a:rPr>
              <a:t> </a:t>
            </a:r>
            <a:br>
              <a:rPr lang="ru-RU" sz="2900" dirty="0">
                <a:solidFill>
                  <a:schemeClr val="tx1"/>
                </a:solidFill>
              </a:rPr>
            </a:br>
            <a:endParaRPr lang="ru-RU" sz="29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900" b="1" dirty="0">
                <a:solidFill>
                  <a:schemeClr val="accent2"/>
                </a:solidFill>
              </a:rPr>
              <a:t>Задача проекта</a:t>
            </a:r>
            <a:r>
              <a:rPr lang="en-US" sz="2900" b="1" dirty="0">
                <a:solidFill>
                  <a:schemeClr val="accent2"/>
                </a:solidFill>
              </a:rPr>
              <a:t>:</a:t>
            </a:r>
            <a:r>
              <a:rPr lang="ru-RU" sz="2900" b="1" dirty="0">
                <a:solidFill>
                  <a:schemeClr val="accent2"/>
                </a:solidFill>
              </a:rPr>
              <a:t/>
            </a:r>
            <a:br>
              <a:rPr lang="ru-RU" sz="2900" b="1" dirty="0">
                <a:solidFill>
                  <a:schemeClr val="accent2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проведение обучающих занятий с детьми младшего школьного возраста г. Магадана по вопросам финансовой грамотности и об экономических понятиях</a:t>
            </a:r>
            <a:r>
              <a:rPr lang="ru-RU" sz="2900" dirty="0">
                <a:solidFill>
                  <a:schemeClr val="tx1"/>
                </a:solidFill>
              </a:rPr>
              <a:t> </a:t>
            </a:r>
            <a:br>
              <a:rPr lang="ru-RU" sz="2900" dirty="0">
                <a:solidFill>
                  <a:schemeClr val="tx1"/>
                </a:solidFill>
              </a:rPr>
            </a:br>
            <a:endParaRPr lang="ru-RU" sz="29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900" b="1" dirty="0">
                <a:solidFill>
                  <a:schemeClr val="accent2"/>
                </a:solidFill>
              </a:rPr>
              <a:t>География проекта</a:t>
            </a:r>
            <a:r>
              <a:rPr lang="en-US" sz="2900" b="1" dirty="0">
                <a:solidFill>
                  <a:schemeClr val="accent2"/>
                </a:solidFill>
              </a:rPr>
              <a:t>:</a:t>
            </a:r>
            <a:r>
              <a:rPr lang="ru-RU" sz="2900" b="1" dirty="0">
                <a:solidFill>
                  <a:schemeClr val="accent2"/>
                </a:solidFill>
              </a:rPr>
              <a:t/>
            </a:r>
            <a:br>
              <a:rPr lang="ru-RU" sz="2900" b="1" dirty="0">
                <a:solidFill>
                  <a:schemeClr val="accent2"/>
                </a:solidFill>
              </a:rPr>
            </a:br>
            <a:r>
              <a:rPr lang="ru-RU" sz="2900" dirty="0">
                <a:solidFill>
                  <a:schemeClr val="tx1"/>
                </a:solidFill>
              </a:rPr>
              <a:t>город Магадан, в помещении </a:t>
            </a:r>
            <a:r>
              <a:rPr lang="ru-RU" sz="2900" dirty="0">
                <a:solidFill>
                  <a:schemeClr val="tx1"/>
                </a:solidFill>
              </a:rPr>
              <a:t>партнёра проекта </a:t>
            </a:r>
            <a:r>
              <a:rPr lang="ru-RU" sz="2900" dirty="0">
                <a:solidFill>
                  <a:schemeClr val="tx1"/>
                </a:solidFill>
              </a:rPr>
              <a:t>ОГБУК </a:t>
            </a:r>
            <a:r>
              <a:rPr lang="ru-RU" sz="2900" dirty="0">
                <a:solidFill>
                  <a:schemeClr val="tx1"/>
                </a:solidFill>
              </a:rPr>
              <a:t>«Магаданская </a:t>
            </a:r>
            <a:r>
              <a:rPr lang="ru-RU" sz="2900" dirty="0">
                <a:solidFill>
                  <a:schemeClr val="tx1"/>
                </a:solidFill>
              </a:rPr>
              <a:t>областная детская </a:t>
            </a:r>
            <a:r>
              <a:rPr lang="ru-RU" sz="2900" dirty="0">
                <a:solidFill>
                  <a:schemeClr val="tx1"/>
                </a:solidFill>
              </a:rPr>
              <a:t>библиотека» </a:t>
            </a:r>
          </a:p>
          <a:p>
            <a:pPr marL="0" indent="0">
              <a:buNone/>
            </a:pPr>
            <a:r>
              <a:rPr lang="ru-RU" sz="2900" b="1" dirty="0">
                <a:solidFill>
                  <a:schemeClr val="accent2"/>
                </a:solidFill>
              </a:rPr>
              <a:t>Целевая группа</a:t>
            </a:r>
            <a:r>
              <a:rPr lang="en-US" sz="2900" b="1" dirty="0">
                <a:solidFill>
                  <a:schemeClr val="accent2"/>
                </a:solidFill>
              </a:rPr>
              <a:t>:</a:t>
            </a:r>
            <a:r>
              <a:rPr lang="ru-RU" sz="2900" b="1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900" dirty="0" smtClean="0">
                <a:solidFill>
                  <a:schemeClr val="tx1"/>
                </a:solidFill>
              </a:rPr>
              <a:t>30 </a:t>
            </a:r>
            <a:r>
              <a:rPr lang="ru-RU" sz="2900" dirty="0">
                <a:solidFill>
                  <a:schemeClr val="tx1"/>
                </a:solidFill>
              </a:rPr>
              <a:t>детей (активных командиров классов, которые в дальнейшем передадут полученные знания в своих классах) младшего школьного возраста </a:t>
            </a:r>
            <a:r>
              <a:rPr lang="ru-RU" sz="2900" dirty="0" err="1" smtClean="0">
                <a:solidFill>
                  <a:schemeClr val="tx1"/>
                </a:solidFill>
              </a:rPr>
              <a:t>г.Магадана</a:t>
            </a:r>
            <a:r>
              <a:rPr lang="ru-RU" sz="2900" dirty="0" smtClean="0">
                <a:solidFill>
                  <a:schemeClr val="tx1"/>
                </a:solidFill>
              </a:rPr>
              <a:t> </a:t>
            </a:r>
            <a:r>
              <a:rPr lang="ru-RU" sz="2900" dirty="0">
                <a:solidFill>
                  <a:schemeClr val="tx1"/>
                </a:solidFill>
              </a:rPr>
              <a:t/>
            </a:r>
            <a:br>
              <a:rPr lang="ru-RU" sz="2900" dirty="0">
                <a:solidFill>
                  <a:schemeClr val="tx1"/>
                </a:solidFill>
              </a:rPr>
            </a:br>
            <a:endParaRPr lang="ru-RU" sz="29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900" b="1" dirty="0">
                <a:solidFill>
                  <a:schemeClr val="accent2"/>
                </a:solidFill>
              </a:rPr>
              <a:t>Период реализации </a:t>
            </a:r>
            <a:r>
              <a:rPr lang="ru-RU" sz="2900" b="1" dirty="0" smtClean="0">
                <a:solidFill>
                  <a:schemeClr val="accent2"/>
                </a:solidFill>
              </a:rPr>
              <a:t>проекта, команда</a:t>
            </a:r>
            <a:r>
              <a:rPr lang="en-US" sz="2900" b="1" dirty="0" smtClean="0">
                <a:solidFill>
                  <a:schemeClr val="accent2"/>
                </a:solidFill>
              </a:rPr>
              <a:t>:</a:t>
            </a:r>
            <a:r>
              <a:rPr lang="ru-RU" sz="2900" b="1" dirty="0" smtClean="0">
                <a:solidFill>
                  <a:schemeClr val="accent2"/>
                </a:solidFill>
              </a:rPr>
              <a:t> </a:t>
            </a:r>
            <a:r>
              <a:rPr lang="ru-RU" sz="2900" dirty="0" smtClean="0">
                <a:solidFill>
                  <a:schemeClr val="tx1"/>
                </a:solidFill>
              </a:rPr>
              <a:t>октябрь 2021 – декабрь 2021, 7 человек</a:t>
            </a:r>
          </a:p>
          <a:p>
            <a:pPr marL="0" indent="0">
              <a:buNone/>
            </a:pPr>
            <a:endParaRPr lang="ru-RU" sz="29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ru-RU" sz="2900" b="1" dirty="0" smtClean="0">
                <a:solidFill>
                  <a:schemeClr val="accent2"/>
                </a:solidFill>
              </a:rPr>
              <a:t>Бюджет</a:t>
            </a:r>
            <a:r>
              <a:rPr lang="ru-RU" sz="2900" dirty="0" smtClean="0">
                <a:solidFill>
                  <a:schemeClr val="tx1"/>
                </a:solidFill>
              </a:rPr>
              <a:t> 270 800 руб.</a:t>
            </a:r>
            <a:r>
              <a:rPr lang="ru-RU" sz="2900" dirty="0">
                <a:solidFill>
                  <a:schemeClr val="tx1"/>
                </a:solidFill>
              </a:rPr>
              <a:t/>
            </a:r>
            <a:br>
              <a:rPr lang="ru-RU" sz="2900" dirty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4248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4746"/>
            <a:ext cx="8596668" cy="6865032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4300" b="1" dirty="0" smtClean="0">
                <a:solidFill>
                  <a:schemeClr val="accent2">
                    <a:lumMod val="50000"/>
                  </a:schemeClr>
                </a:solidFill>
              </a:rPr>
              <a:t>Краткое описание проекта</a:t>
            </a:r>
          </a:p>
          <a:p>
            <a:pPr marL="0" indent="0">
              <a:buNone/>
            </a:pPr>
            <a:r>
              <a:rPr lang="ru-RU" sz="2800" dirty="0" smtClean="0"/>
              <a:t>Запланирован цикл из 6 мероприятий (по </a:t>
            </a:r>
            <a:r>
              <a:rPr lang="ru-RU" sz="2800" dirty="0"/>
              <a:t>2 занятия в месяц в течение 3 </a:t>
            </a:r>
            <a:r>
              <a:rPr lang="ru-RU" sz="2800" dirty="0" smtClean="0"/>
              <a:t>месяцев)</a:t>
            </a:r>
            <a:r>
              <a:rPr lang="en-US" sz="2800" dirty="0" smtClean="0"/>
              <a:t>: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/>
              <a:t>  </a:t>
            </a:r>
            <a:r>
              <a:rPr lang="ru-RU" sz="2800" dirty="0"/>
              <a:t>Знакомство с деньгами, их историей и современностью (</a:t>
            </a:r>
            <a:r>
              <a:rPr lang="ru-RU" sz="2800" dirty="0" smtClean="0"/>
              <a:t>путешествие монетки </a:t>
            </a:r>
            <a:r>
              <a:rPr lang="ru-RU" sz="2800" dirty="0"/>
              <a:t>от древнего человека до наших </a:t>
            </a:r>
            <a:r>
              <a:rPr lang="ru-RU" sz="2800" dirty="0" smtClean="0"/>
              <a:t>дней), с </a:t>
            </a:r>
            <a:r>
              <a:rPr lang="ru-RU" sz="2800" dirty="0"/>
              <a:t>финансовыми </a:t>
            </a:r>
            <a:r>
              <a:rPr lang="ru-RU" sz="2800" dirty="0" smtClean="0"/>
              <a:t>понятиями, устанавливаем соотношение между числами и монетами. </a:t>
            </a:r>
            <a:r>
              <a:rPr lang="ru-RU" sz="2800" dirty="0"/>
              <a:t>Встречает гостей ростовая кукла Монетка и участвует в </a:t>
            </a:r>
            <a:r>
              <a:rPr lang="ru-RU" sz="2800" dirty="0" smtClean="0"/>
              <a:t>каждом мероприятии</a:t>
            </a:r>
            <a:r>
              <a:rPr lang="ru-RU" sz="2800" dirty="0"/>
              <a:t>. </a:t>
            </a:r>
            <a:r>
              <a:rPr lang="ru-RU" sz="2800" dirty="0" smtClean="0"/>
              <a:t>Просмотр мультфильма </a:t>
            </a:r>
            <a:r>
              <a:rPr lang="ru-RU" sz="2800" dirty="0"/>
              <a:t>«</a:t>
            </a:r>
            <a:r>
              <a:rPr lang="ru-RU" sz="2800" dirty="0" err="1"/>
              <a:t>Фиксики</a:t>
            </a:r>
            <a:r>
              <a:rPr lang="ru-RU" sz="2800" dirty="0"/>
              <a:t> деньги». Участие ростовых кукол-костюмов Нолик и Симка. </a:t>
            </a:r>
            <a:r>
              <a:rPr lang="ru-RU" sz="2800" dirty="0" smtClean="0"/>
              <a:t>Объявляется конкурс </a:t>
            </a:r>
            <a:r>
              <a:rPr lang="ru-RU" sz="2800" dirty="0"/>
              <a:t>рисунков по финансовой грамотности.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/>
              <a:t> В магазине</a:t>
            </a:r>
            <a:r>
              <a:rPr lang="ru-RU" sz="2800" dirty="0"/>
              <a:t>. </a:t>
            </a:r>
            <a:r>
              <a:rPr lang="ru-RU" sz="2800" dirty="0" smtClean="0"/>
              <a:t>Как </a:t>
            </a:r>
            <a:r>
              <a:rPr lang="ru-RU" sz="2800" dirty="0"/>
              <a:t>правильно отличить свои желания от </a:t>
            </a:r>
            <a:r>
              <a:rPr lang="ru-RU" sz="2800" dirty="0" smtClean="0"/>
              <a:t>потребностей. </a:t>
            </a:r>
            <a:r>
              <a:rPr lang="ru-RU" sz="2800" dirty="0"/>
              <a:t>Рассказ-игра «Магазин» с кассой, игрушечными </a:t>
            </a:r>
            <a:r>
              <a:rPr lang="ru-RU" sz="2800" dirty="0" smtClean="0"/>
              <a:t>деньгами. Изучаем правила </a:t>
            </a:r>
            <a:r>
              <a:rPr lang="ru-RU" sz="2800" dirty="0"/>
              <a:t>выбора товара, </a:t>
            </a:r>
            <a:r>
              <a:rPr lang="ru-RU" sz="2800" dirty="0" smtClean="0"/>
              <a:t>что такое цена</a:t>
            </a:r>
            <a:r>
              <a:rPr lang="ru-RU" sz="2800" dirty="0"/>
              <a:t>, качество, возврат товара, </a:t>
            </a:r>
            <a:r>
              <a:rPr lang="ru-RU" sz="2800" dirty="0" smtClean="0"/>
              <a:t>сроки годности </a:t>
            </a:r>
            <a:r>
              <a:rPr lang="ru-RU" sz="2800" dirty="0"/>
              <a:t>и т.п. Определяем цену карандашу, калькулятору и т.п., назначаем кассира, торгуемся, даём сдачу. Разгадываем кроссворды и складываем паззлы. Просмотр мультфильма С. </a:t>
            </a:r>
            <a:r>
              <a:rPr lang="ru-RU" sz="2800" dirty="0" smtClean="0"/>
              <a:t>Михалкова «</a:t>
            </a:r>
            <a:r>
              <a:rPr lang="ru-RU" sz="2800" dirty="0"/>
              <a:t>Как старик корову продавал</a:t>
            </a:r>
            <a:r>
              <a:rPr lang="ru-RU" sz="2800" dirty="0" smtClean="0"/>
              <a:t>» и его обсуждение.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/>
              <a:t>Экскурсия в Отделение Сбербанка России (изучаем </a:t>
            </a:r>
            <a:r>
              <a:rPr lang="ru-RU" sz="2800" dirty="0"/>
              <a:t>его работу, </a:t>
            </a:r>
            <a:r>
              <a:rPr lang="ru-RU" sz="2800" dirty="0" smtClean="0"/>
              <a:t>понятия банкомата,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банковских карт </a:t>
            </a:r>
            <a:r>
              <a:rPr lang="ru-RU" sz="2800" dirty="0" smtClean="0"/>
              <a:t>и др.). Знакомство с учреждениями города и новыми профессиями. </a:t>
            </a:r>
            <a:r>
              <a:rPr lang="ru-RU" sz="2800" dirty="0"/>
              <a:t>Правила безопасности работы с банковской картой (Осторожно! Мошенники!) Что делать, если нашел деньги и банковскую карту на улице (читаем комиксы).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/>
              <a:t> </a:t>
            </a:r>
            <a:r>
              <a:rPr lang="ru-RU" sz="2800" dirty="0"/>
              <a:t>Бюджет. </a:t>
            </a:r>
            <a:r>
              <a:rPr lang="ru-RU" sz="2800" dirty="0" smtClean="0"/>
              <a:t>Изучаем, откуда берутся </a:t>
            </a:r>
            <a:r>
              <a:rPr lang="ru-RU" sz="2800" dirty="0"/>
              <a:t>деньги у </a:t>
            </a:r>
            <a:r>
              <a:rPr lang="ru-RU" sz="2800" dirty="0" smtClean="0"/>
              <a:t>родителей что такое зарплата и доходы, учимся </a:t>
            </a:r>
            <a:r>
              <a:rPr lang="ru-RU" sz="2800" dirty="0"/>
              <a:t>правильно планировать свои доходы и расходы, </a:t>
            </a:r>
            <a:r>
              <a:rPr lang="ru-RU" sz="2800" dirty="0" smtClean="0"/>
              <a:t> копить. Раздаём памятки </a:t>
            </a:r>
            <a:r>
              <a:rPr lang="ru-RU" sz="2800" dirty="0"/>
              <a:t>для родителей по финансовой грамотности детей. Изучаем с детьми финансовый словарь </a:t>
            </a:r>
            <a:r>
              <a:rPr lang="ru-RU" sz="2800" dirty="0" smtClean="0"/>
              <a:t>(буклет).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/>
              <a:t> </a:t>
            </a:r>
            <a:r>
              <a:rPr lang="ru-RU" sz="2800" dirty="0"/>
              <a:t>Мобильные помощники. Обучить пользоваться приложениями – помощниками (например, </a:t>
            </a:r>
            <a:r>
              <a:rPr lang="ru-RU" sz="2800" dirty="0" err="1"/>
              <a:t>Финзнайка</a:t>
            </a:r>
            <a:r>
              <a:rPr lang="ru-RU" sz="2800" dirty="0"/>
              <a:t> 6+ (игра для начальных классов</a:t>
            </a:r>
            <a:r>
              <a:rPr lang="ru-RU" sz="2800" dirty="0" smtClean="0"/>
              <a:t>). </a:t>
            </a:r>
            <a:r>
              <a:rPr lang="ru-RU" sz="2800" dirty="0"/>
              <a:t>Мастер-класс по изготовлению копилки "Осьминог".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 smtClean="0"/>
              <a:t> </a:t>
            </a:r>
            <a:r>
              <a:rPr lang="ru-RU" sz="2800" dirty="0"/>
              <a:t>Итоговое </a:t>
            </a:r>
            <a:r>
              <a:rPr lang="ru-RU" sz="2800" dirty="0" smtClean="0"/>
              <a:t>мероприятие, подведение итогов, выдача дипломов участников и чаепитие.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287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u="sng" dirty="0" smtClean="0">
                <a:solidFill>
                  <a:schemeClr val="accent2">
                    <a:lumMod val="50000"/>
                  </a:schemeClr>
                </a:solidFill>
              </a:rPr>
              <a:t>Дальнейшая реализация проекта</a:t>
            </a:r>
            <a:endParaRPr lang="ru-RU" sz="40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631853"/>
            <a:ext cx="9873435" cy="4409510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Предполагает</a:t>
            </a:r>
            <a:r>
              <a:rPr lang="en-US" sz="3200" dirty="0" smtClean="0">
                <a:solidFill>
                  <a:schemeClr val="tx1"/>
                </a:solidFill>
              </a:rPr>
              <a:t>:</a:t>
            </a:r>
            <a:endParaRPr lang="ru-RU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</a:rPr>
              <a:t>Изменение возраста целевой группы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</a:rPr>
              <a:t>Изменение географии проекта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</a:rPr>
              <a:t>Изменение категории целевой группы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schemeClr val="tx1"/>
                </a:solidFill>
              </a:rPr>
              <a:t>Дальнейшее участие в конкурсах на получение финансовой поддержки из бюджета для реализации социально значимых проектов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8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6" y="483739"/>
            <a:ext cx="8161361" cy="539160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504" y="3575713"/>
            <a:ext cx="2586251" cy="25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</TotalTime>
  <Words>363</Words>
  <Application>Microsoft Office PowerPoint</Application>
  <PresentationFormat>Широкоэкранный</PresentationFormat>
  <Paragraphs>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</vt:lpstr>
      <vt:lpstr>Wingdings 3</vt:lpstr>
      <vt:lpstr>Грань</vt:lpstr>
      <vt:lpstr>ФинЛандия</vt:lpstr>
      <vt:lpstr>Социальная значимость проекта</vt:lpstr>
      <vt:lpstr>Презентация PowerPoint</vt:lpstr>
      <vt:lpstr>Презентация PowerPoint</vt:lpstr>
      <vt:lpstr>Дальнейшая реализация проекта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ФинЛандия</dc:title>
  <dc:creator>warmage80@outlook.com</dc:creator>
  <cp:lastModifiedBy>warmage80@outlook.com</cp:lastModifiedBy>
  <cp:revision>18</cp:revision>
  <dcterms:created xsi:type="dcterms:W3CDTF">2021-09-07T01:26:48Z</dcterms:created>
  <dcterms:modified xsi:type="dcterms:W3CDTF">2021-09-07T02:30:58Z</dcterms:modified>
</cp:coreProperties>
</file>